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
  </p:notesMasterIdLst>
  <p:sldIdLst>
    <p:sldId id="379" r:id="rId2"/>
    <p:sldId id="488" r:id="rId3"/>
    <p:sldId id="48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40DF6-5476-4DD1-BB2E-56E7B47A4FFA}" v="1" dt="2025-11-18T23:45:03.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94660"/>
  </p:normalViewPr>
  <p:slideViewPr>
    <p:cSldViewPr snapToGrid="0">
      <p:cViewPr varScale="1">
        <p:scale>
          <a:sx n="58" d="100"/>
          <a:sy n="58" d="100"/>
        </p:scale>
        <p:origin x="6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mel, Leah" userId="1aa6f9a2-5b3b-4a05-a30c-1c85d19dca76" providerId="ADAL" clId="{DD03AE51-63DB-47E6-81E8-DC77AEA40D64}"/>
    <pc:docChg chg="addSld modSld">
      <pc:chgData name="Hammel, Leah" userId="1aa6f9a2-5b3b-4a05-a30c-1c85d19dca76" providerId="ADAL" clId="{DD03AE51-63DB-47E6-81E8-DC77AEA40D64}" dt="2025-11-18T23:45:03.092" v="0"/>
      <pc:docMkLst>
        <pc:docMk/>
      </pc:docMkLst>
      <pc:sldChg chg="add">
        <pc:chgData name="Hammel, Leah" userId="1aa6f9a2-5b3b-4a05-a30c-1c85d19dca76" providerId="ADAL" clId="{DD03AE51-63DB-47E6-81E8-DC77AEA40D64}" dt="2025-11-18T23:45:03.092" v="0"/>
        <pc:sldMkLst>
          <pc:docMk/>
          <pc:sldMk cId="1156959809" sldId="488"/>
        </pc:sldMkLst>
      </pc:sldChg>
      <pc:sldChg chg="add">
        <pc:chgData name="Hammel, Leah" userId="1aa6f9a2-5b3b-4a05-a30c-1c85d19dca76" providerId="ADAL" clId="{DD03AE51-63DB-47E6-81E8-DC77AEA40D64}" dt="2025-11-18T23:45:03.092" v="0"/>
        <pc:sldMkLst>
          <pc:docMk/>
          <pc:sldMk cId="2240480118" sldId="4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212D8-CBBD-413C-98DF-5CA0E2073D24}"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816A8-450C-4B3A-AD97-0E9672024A3D}" type="slidenum">
              <a:rPr lang="en-US" smtClean="0"/>
              <a:t>‹#›</a:t>
            </a:fld>
            <a:endParaRPr lang="en-US"/>
          </a:p>
        </p:txBody>
      </p:sp>
    </p:spTree>
    <p:extLst>
      <p:ext uri="{BB962C8B-B14F-4D97-AF65-F5344CB8AC3E}">
        <p14:creationId xmlns:p14="http://schemas.microsoft.com/office/powerpoint/2010/main" val="12210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789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652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7657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384823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a:t>Section title</a:t>
            </a:r>
          </a:p>
        </p:txBody>
      </p:sp>
    </p:spTree>
    <p:extLst>
      <p:ext uri="{BB962C8B-B14F-4D97-AF65-F5344CB8AC3E}">
        <p14:creationId xmlns:p14="http://schemas.microsoft.com/office/powerpoint/2010/main" val="17807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
    <p:bg bwMode="gray">
      <p:bgPr>
        <a:solidFill>
          <a:schemeClr val="tx1"/>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408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961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3480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0382" y="6236527"/>
            <a:ext cx="3263948" cy="376096"/>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14264288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New Forma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5C762BB-EB25-4F1D-A927-7FECA0A2E4A2}"/>
              </a:ext>
            </a:extLst>
          </p:cNvPr>
          <p:cNvSpPr>
            <a:spLocks noGrp="1"/>
          </p:cNvSpPr>
          <p:nvPr>
            <p:ph type="sldNum" sz="quarter" idx="4"/>
          </p:nvPr>
        </p:nvSpPr>
        <p:spPr>
          <a:xfrm>
            <a:off x="11214334" y="6242305"/>
            <a:ext cx="470647" cy="374396"/>
          </a:xfrm>
          <a:prstGeom prst="rect">
            <a:avLst/>
          </a:prstGeom>
        </p:spPr>
        <p:txBody>
          <a:bodyPr vert="horz" lIns="91440" tIns="45720" rIns="91440" bIns="45720" rtlCol="0" anchor="ctr"/>
          <a:lstStyle>
            <a:lvl1pPr algn="r">
              <a:defRPr sz="1067" b="0" i="0">
                <a:solidFill>
                  <a:srgbClr val="002677"/>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a:p>
        </p:txBody>
      </p:sp>
      <p:sp>
        <p:nvSpPr>
          <p:cNvPr id="2" name="Rectangle 1">
            <a:extLst>
              <a:ext uri="{FF2B5EF4-FFF2-40B4-BE49-F238E27FC236}">
                <a16:creationId xmlns:a16="http://schemas.microsoft.com/office/drawing/2014/main" id="{C5548876-7F20-8D66-4938-C876B50077D7}"/>
              </a:ext>
            </a:extLst>
          </p:cNvPr>
          <p:cNvSpPr/>
          <p:nvPr/>
        </p:nvSpPr>
        <p:spPr bwMode="gray">
          <a:xfrm>
            <a:off x="-1" y="0"/>
            <a:ext cx="3694176" cy="5981700"/>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002677"/>
              </a:solidFill>
              <a:effectLst/>
              <a:uLnTx/>
              <a:uFillTx/>
              <a:latin typeface="Georgia"/>
              <a:ea typeface="+mn-ea"/>
              <a:cs typeface="+mn-cs"/>
            </a:endParaRPr>
          </a:p>
        </p:txBody>
      </p:sp>
      <p:sp>
        <p:nvSpPr>
          <p:cNvPr id="7" name="Text Placeholder 8">
            <a:extLst>
              <a:ext uri="{FF2B5EF4-FFF2-40B4-BE49-F238E27FC236}">
                <a16:creationId xmlns:a16="http://schemas.microsoft.com/office/drawing/2014/main" id="{BACED6C0-8A82-F77A-2788-3C62BC68846F}"/>
              </a:ext>
            </a:extLst>
          </p:cNvPr>
          <p:cNvSpPr>
            <a:spLocks noGrp="1"/>
          </p:cNvSpPr>
          <p:nvPr>
            <p:ph type="body" sz="quarter" idx="11" hasCustomPrompt="1"/>
          </p:nvPr>
        </p:nvSpPr>
        <p:spPr>
          <a:xfrm>
            <a:off x="527875" y="1942057"/>
            <a:ext cx="2924452" cy="430887"/>
          </a:xfrm>
        </p:spPr>
        <p:txBody>
          <a:bodyPr tIns="45720" bIns="45720"/>
          <a:lstStyle>
            <a:lvl1pPr marL="0" indent="0">
              <a:buNone/>
              <a:defRPr sz="1600"/>
            </a:lvl1pPr>
            <a:lvl2pPr>
              <a:defRPr sz="1600"/>
            </a:lvl2pPr>
            <a:lvl3pPr>
              <a:defRPr sz="1600"/>
            </a:lvl3pPr>
            <a:lvl4pPr>
              <a:defRPr sz="1600"/>
            </a:lvl4pPr>
            <a:lvl5pPr>
              <a:defRPr sz="1600"/>
            </a:lvl5pPr>
          </a:lstStyle>
          <a:p>
            <a:pPr lvl="0"/>
            <a:r>
              <a:rPr lang="en-US"/>
              <a:t>Click to edit overview</a:t>
            </a:r>
          </a:p>
        </p:txBody>
      </p:sp>
      <p:sp>
        <p:nvSpPr>
          <p:cNvPr id="12" name="Title 1">
            <a:extLst>
              <a:ext uri="{FF2B5EF4-FFF2-40B4-BE49-F238E27FC236}">
                <a16:creationId xmlns:a16="http://schemas.microsoft.com/office/drawing/2014/main" id="{5A45F29D-C9E8-A0C2-451E-6943DAF50AFD}"/>
              </a:ext>
            </a:extLst>
          </p:cNvPr>
          <p:cNvSpPr>
            <a:spLocks noGrp="1"/>
          </p:cNvSpPr>
          <p:nvPr>
            <p:ph type="title"/>
          </p:nvPr>
        </p:nvSpPr>
        <p:spPr>
          <a:xfrm>
            <a:off x="517234" y="555643"/>
            <a:ext cx="2935093" cy="732508"/>
          </a:xfrm>
        </p:spPr>
        <p:txBody>
          <a:bodyPr vert="horz" lIns="91440" tIns="45720" rIns="91440" bIns="45720" rtlCol="0" anchor="t" anchorCtr="0">
            <a:noAutofit/>
          </a:bodyPr>
          <a:lstStyle>
            <a:lvl1pPr>
              <a:lnSpc>
                <a:spcPct val="100000"/>
              </a:lnSpc>
              <a:defRPr lang="en-US" sz="2800"/>
            </a:lvl1pPr>
          </a:lstStyle>
          <a:p>
            <a:pPr lvl="0"/>
            <a:r>
              <a:rPr lang="en-US"/>
              <a:t>Click to edit Master title style</a:t>
            </a:r>
          </a:p>
        </p:txBody>
      </p:sp>
      <p:sp>
        <p:nvSpPr>
          <p:cNvPr id="4" name="Text Placeholder 8">
            <a:extLst>
              <a:ext uri="{FF2B5EF4-FFF2-40B4-BE49-F238E27FC236}">
                <a16:creationId xmlns:a16="http://schemas.microsoft.com/office/drawing/2014/main" id="{6BE0CD42-AB77-AD48-B48B-0E1CE03F4529}"/>
              </a:ext>
            </a:extLst>
          </p:cNvPr>
          <p:cNvSpPr>
            <a:spLocks noGrp="1"/>
          </p:cNvSpPr>
          <p:nvPr>
            <p:ph type="body" sz="quarter" idx="13" hasCustomPrompt="1"/>
          </p:nvPr>
        </p:nvSpPr>
        <p:spPr>
          <a:xfrm>
            <a:off x="3956179" y="555643"/>
            <a:ext cx="7626221" cy="724517"/>
          </a:xfrm>
        </p:spPr>
        <p:txBody>
          <a:bodyPr lIns="0" tIns="45720" rIns="0" bIns="45720" anchor="ctr"/>
          <a:lstStyle>
            <a:lvl1pPr marL="0" indent="0">
              <a:lnSpc>
                <a:spcPct val="100000"/>
              </a:lnSpc>
              <a:spcBef>
                <a:spcPts val="0"/>
              </a:spcBef>
              <a:spcAft>
                <a:spcPts val="0"/>
              </a:spcAft>
              <a:buNone/>
              <a:defRPr sz="1800" b="1"/>
            </a:lvl1pPr>
            <a:lvl2pPr>
              <a:defRPr sz="1600"/>
            </a:lvl2pPr>
            <a:lvl3pPr>
              <a:defRPr sz="1600"/>
            </a:lvl3pPr>
            <a:lvl4pPr>
              <a:defRPr sz="1600"/>
            </a:lvl4pPr>
            <a:lvl5pPr>
              <a:defRPr sz="1600"/>
            </a:lvl5pPr>
          </a:lstStyle>
          <a:p>
            <a:pPr lvl="0"/>
            <a:r>
              <a:rPr lang="en-US"/>
              <a:t>Utilize this space for a meaningful insight.</a:t>
            </a:r>
            <a:br>
              <a:rPr lang="en-US"/>
            </a:br>
            <a:r>
              <a:rPr lang="en-US"/>
              <a:t>Maximum 2 lines. </a:t>
            </a:r>
          </a:p>
        </p:txBody>
      </p:sp>
    </p:spTree>
    <p:custDataLst>
      <p:tags r:id="rId1"/>
    </p:custDataLst>
    <p:extLst>
      <p:ext uri="{BB962C8B-B14F-4D97-AF65-F5344CB8AC3E}">
        <p14:creationId xmlns:p14="http://schemas.microsoft.com/office/powerpoint/2010/main" val="142651101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012687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0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34636101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structions">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357E990A-D700-400B-14FF-496C608CC551}"/>
              </a:ext>
            </a:extLst>
          </p:cNvPr>
          <p:cNvPicPr>
            <a:picLocks noChangeAspect="1"/>
          </p:cNvPicPr>
          <p:nvPr/>
        </p:nvPicPr>
        <p:blipFill>
          <a:blip r:embed="rId2"/>
          <a:stretch>
            <a:fillRect/>
          </a:stretch>
        </p:blipFill>
        <p:spPr>
          <a:xfrm>
            <a:off x="4820575" y="4249039"/>
            <a:ext cx="3444082" cy="1942221"/>
          </a:xfrm>
          <a:prstGeom prst="rect">
            <a:avLst/>
          </a:prstGeom>
          <a:ln>
            <a:solidFill>
              <a:schemeClr val="tx1"/>
            </a:solidFill>
          </a:ln>
        </p:spPr>
      </p:pic>
      <p:pic>
        <p:nvPicPr>
          <p:cNvPr id="39" name="Picture 38">
            <a:extLst>
              <a:ext uri="{FF2B5EF4-FFF2-40B4-BE49-F238E27FC236}">
                <a16:creationId xmlns:a16="http://schemas.microsoft.com/office/drawing/2014/main" id="{09014337-3274-0B20-4401-3F0E75A6A2CC}"/>
              </a:ext>
            </a:extLst>
          </p:cNvPr>
          <p:cNvPicPr>
            <a:picLocks noChangeAspect="1"/>
          </p:cNvPicPr>
          <p:nvPr/>
        </p:nvPicPr>
        <p:blipFill>
          <a:blip r:embed="rId3"/>
          <a:srcRect/>
          <a:stretch/>
        </p:blipFill>
        <p:spPr>
          <a:xfrm>
            <a:off x="8276101" y="4252864"/>
            <a:ext cx="3443146" cy="1936769"/>
          </a:xfrm>
          <a:prstGeom prst="rect">
            <a:avLst/>
          </a:prstGeom>
          <a:ln>
            <a:solidFill>
              <a:schemeClr val="tx1"/>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p:nvSpPr>
        <p:spPr bwMode="gray">
          <a:xfrm>
            <a:off x="0" y="1"/>
            <a:ext cx="4528457"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tx1"/>
                </a:solidFill>
              </a:rPr>
              <a:t>16:9</a:t>
            </a:r>
          </a:p>
        </p:txBody>
      </p:sp>
      <p:sp>
        <p:nvSpPr>
          <p:cNvPr id="22" name="TextBox 21">
            <a:extLst>
              <a:ext uri="{FF2B5EF4-FFF2-40B4-BE49-F238E27FC236}">
                <a16:creationId xmlns:a16="http://schemas.microsoft.com/office/drawing/2014/main" id="{3E57223A-B05B-4614-AAEA-675CF58D9E9B}"/>
              </a:ext>
            </a:extLst>
          </p:cNvPr>
          <p:cNvSpPr txBox="1"/>
          <p:nvPr/>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tx1"/>
                </a:solidFill>
              </a:rPr>
              <a:t>on-screen</a:t>
            </a:r>
          </a:p>
        </p:txBody>
      </p:sp>
      <p:sp>
        <p:nvSpPr>
          <p:cNvPr id="10" name="TextBox 9">
            <a:extLst>
              <a:ext uri="{FF2B5EF4-FFF2-40B4-BE49-F238E27FC236}">
                <a16:creationId xmlns:a16="http://schemas.microsoft.com/office/drawing/2014/main" id="{FD38DA28-EF8F-43D1-AD7F-CCB3640760DD}"/>
              </a:ext>
            </a:extLst>
          </p:cNvPr>
          <p:cNvSpPr txBox="1"/>
          <p:nvPr/>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January 2025</a:t>
            </a:r>
          </a:p>
        </p:txBody>
      </p:sp>
      <p:pic>
        <p:nvPicPr>
          <p:cNvPr id="12" name="Picture 11">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p:nvPicPr>
        <p:blipFill>
          <a:blip r:embed="rId4"/>
          <a:srcRect/>
          <a:stretch/>
        </p:blipFill>
        <p:spPr bwMode="gray">
          <a:xfrm>
            <a:off x="830299" y="4785020"/>
            <a:ext cx="581860"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p:nvSpPr>
        <p:spPr bwMode="gray">
          <a:xfrm>
            <a:off x="822196" y="5432415"/>
            <a:ext cx="2834865" cy="1015663"/>
          </a:xfrm>
          <a:prstGeom prst="rect">
            <a:avLst/>
          </a:prstGeom>
          <a:noFill/>
        </p:spPr>
        <p:txBody>
          <a:bodyPr wrap="square" lIns="0" tIns="0" rIns="0" bIns="0" rtlCol="0">
            <a:spAutoFit/>
          </a:bodyPr>
          <a:lstStyle/>
          <a:p>
            <a:pPr>
              <a:spcBef>
                <a:spcPts val="600"/>
              </a:spcBef>
            </a:pPr>
            <a:r>
              <a:rPr lang="en-US" sz="1100" b="1">
                <a:solidFill>
                  <a:schemeClr val="tx1"/>
                </a:solidFill>
              </a:rPr>
              <a:t>Reminder: </a:t>
            </a:r>
            <a:r>
              <a:rPr lang="en-US" sz="1100">
                <a:solidFill>
                  <a:schemeClr val="tx1"/>
                </a:solidFill>
              </a:rPr>
              <a:t>Download and save to your desktop a new template from the CAS UHC Brand Resources Teams Channel or UHC Brand Center </a:t>
            </a:r>
            <a:r>
              <a:rPr lang="en-US" sz="1100" b="1">
                <a:solidFill>
                  <a:schemeClr val="tx1"/>
                </a:solidFill>
              </a:rPr>
              <a:t>each time</a:t>
            </a:r>
            <a:r>
              <a:rPr lang="en-US" sz="1100">
                <a:solidFill>
                  <a:schemeClr val="tx1"/>
                </a:solidFill>
              </a:rPr>
              <a:t> a document is started. Templates continuously evolve. Do not modify this master template.</a:t>
            </a:r>
          </a:p>
        </p:txBody>
      </p:sp>
      <p:pic>
        <p:nvPicPr>
          <p:cNvPr id="30" name="Picture 29">
            <a:extLst>
              <a:ext uri="{FF2B5EF4-FFF2-40B4-BE49-F238E27FC236}">
                <a16:creationId xmlns:a16="http://schemas.microsoft.com/office/drawing/2014/main" id="{FD9036AA-0873-3724-7D09-06CEE9221029}"/>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4820575" y="357491"/>
            <a:ext cx="6898672" cy="3882669"/>
          </a:xfrm>
          <a:prstGeom prst="rect">
            <a:avLst/>
          </a:prstGeom>
          <a:ln w="6350">
            <a:solidFill>
              <a:schemeClr val="tx1"/>
            </a:solidFill>
          </a:ln>
        </p:spPr>
      </p:pic>
      <p:sp>
        <p:nvSpPr>
          <p:cNvPr id="31" name="Graphic 8">
            <a:extLst>
              <a:ext uri="{FF2B5EF4-FFF2-40B4-BE49-F238E27FC236}">
                <a16:creationId xmlns:a16="http://schemas.microsoft.com/office/drawing/2014/main" id="{BFD7CCD5-37B8-319B-7675-74B6CE08B0EA}"/>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810160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1049031075"/>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r>
              <a:rPr lang="en-US"/>
              <a:t>Click icon to add table</a:t>
            </a:r>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872156901"/>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r>
              <a:rPr lang="en-US"/>
              <a:t>Click icon to add table</a:t>
            </a:r>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7279954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r>
              <a:rPr lang="en-US"/>
              <a:t>Click icon to add picture</a:t>
            </a:r>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a:p>
        </p:txBody>
      </p:sp>
    </p:spTree>
    <p:extLst>
      <p:ext uri="{BB962C8B-B14F-4D97-AF65-F5344CB8AC3E}">
        <p14:creationId xmlns:p14="http://schemas.microsoft.com/office/powerpoint/2010/main" val="53066792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r>
              <a:rPr lang="en-US"/>
              <a:t>Click icon to add picture</a:t>
            </a:r>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905820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r>
              <a:rPr lang="en-US"/>
              <a:t>Click icon to add picture</a:t>
            </a:r>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marL="122764" marR="0" lvl="1"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Second level</a:t>
            </a:r>
          </a:p>
          <a:p>
            <a:pPr marL="122764" marR="0" lvl="2"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Third level</a:t>
            </a:r>
          </a:p>
          <a:p>
            <a:pPr marL="122764" marR="0" lvl="3"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Fourth level</a:t>
            </a:r>
          </a:p>
          <a:p>
            <a:pPr marL="122764" marR="0" lvl="4"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71954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4">
    <p:bg bwMode="gray">
      <p:bgPr>
        <a:solidFill>
          <a:schemeClr val="tx1"/>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Lists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605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427248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6" name="Straight Connector 5">
            <a:extLst>
              <a:ext uri="{FF2B5EF4-FFF2-40B4-BE49-F238E27FC236}">
                <a16:creationId xmlns:a16="http://schemas.microsoft.com/office/drawing/2014/main" id="{C370CE82-930F-F04F-9C79-0DB4507F891E}"/>
              </a:ext>
            </a:extLst>
          </p:cNvPr>
          <p:cNvCxnSpPr>
            <a:cxnSpLocks/>
          </p:cNvCxnSpPr>
          <p:nvPr/>
        </p:nvCxnSpPr>
        <p:spPr>
          <a:xfrm flipH="1">
            <a:off x="1174581" y="2982492"/>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p:nvCxnSpPr>
        <p:spPr>
          <a:xfrm flipH="1">
            <a:off x="1174581" y="4323066"/>
            <a:ext cx="9842840" cy="0"/>
          </a:xfrm>
          <a:prstGeom prst="line">
            <a:avLst/>
          </a:prstGeom>
          <a:noFill/>
          <a:ln w="9525" cap="flat" cmpd="sng" algn="ctr">
            <a:solidFill>
              <a:schemeClr val="tx2">
                <a:lumMod val="60000"/>
                <a:lumOff val="40000"/>
              </a:schemeClr>
            </a:solidFill>
            <a:prstDash val="solid"/>
          </a:ln>
          <a:effectLst/>
        </p:spPr>
      </p:cxnSp>
      <p:sp>
        <p:nvSpPr>
          <p:cNvPr id="35" name="Text Placeholder 33">
            <a:extLst>
              <a:ext uri="{FF2B5EF4-FFF2-40B4-BE49-F238E27FC236}">
                <a16:creationId xmlns:a16="http://schemas.microsoft.com/office/drawing/2014/main" id="{0F5B778C-62CF-294F-A8A7-ADB8D30F7E4B}"/>
              </a:ext>
            </a:extLst>
          </p:cNvPr>
          <p:cNvSpPr>
            <a:spLocks noGrp="1"/>
          </p:cNvSpPr>
          <p:nvPr>
            <p:ph type="body" sz="quarter" idx="13" hasCustomPrompt="1"/>
          </p:nvPr>
        </p:nvSpPr>
        <p:spPr>
          <a:xfrm>
            <a:off x="1174581" y="1855940"/>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p:ph type="body" sz="quarter" idx="14" hasCustomPrompt="1"/>
          </p:nvPr>
        </p:nvSpPr>
        <p:spPr>
          <a:xfrm>
            <a:off x="1174581" y="3196514"/>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p:ph type="body" sz="quarter" idx="15" hasCustomPrompt="1"/>
          </p:nvPr>
        </p:nvSpPr>
        <p:spPr>
          <a:xfrm>
            <a:off x="1174581" y="4536587"/>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p:ph type="body" sz="quarter" idx="18"/>
          </p:nvPr>
        </p:nvSpPr>
        <p:spPr>
          <a:xfrm>
            <a:off x="2564151" y="2007387"/>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p:ph type="body" sz="quarter" idx="19"/>
          </p:nvPr>
        </p:nvSpPr>
        <p:spPr>
          <a:xfrm>
            <a:off x="2564151" y="2301524"/>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p:ph type="body" sz="quarter" idx="20"/>
          </p:nvPr>
        </p:nvSpPr>
        <p:spPr>
          <a:xfrm>
            <a:off x="2564151" y="3341555"/>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p:ph type="body" sz="quarter" idx="21"/>
          </p:nvPr>
        </p:nvSpPr>
        <p:spPr>
          <a:xfrm>
            <a:off x="2564151" y="3635692"/>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p:ph type="body" sz="quarter" idx="22"/>
          </p:nvPr>
        </p:nvSpPr>
        <p:spPr>
          <a:xfrm>
            <a:off x="2564151" y="4682127"/>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p:ph type="body" sz="quarter" idx="23"/>
          </p:nvPr>
        </p:nvSpPr>
        <p:spPr>
          <a:xfrm>
            <a:off x="2564151" y="4976264"/>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
        <p:nvSpPr>
          <p:cNvPr id="19" name="Title 1">
            <a:extLst>
              <a:ext uri="{FF2B5EF4-FFF2-40B4-BE49-F238E27FC236}">
                <a16:creationId xmlns:a16="http://schemas.microsoft.com/office/drawing/2014/main" id="{4D52DCE6-C51D-42E3-85E2-3B96FE8F5A9C}"/>
              </a:ext>
            </a:extLst>
          </p:cNvPr>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Tree>
    <p:extLst>
      <p:ext uri="{BB962C8B-B14F-4D97-AF65-F5344CB8AC3E}">
        <p14:creationId xmlns:p14="http://schemas.microsoft.com/office/powerpoint/2010/main" val="364006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92758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
    <p:bg bwMode="gray">
      <p:bgPr>
        <a:solidFill>
          <a:schemeClr val="tx1"/>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454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6" name="Straight Connector 5">
            <a:extLst>
              <a:ext uri="{FF2B5EF4-FFF2-40B4-BE49-F238E27FC236}">
                <a16:creationId xmlns:a16="http://schemas.microsoft.com/office/drawing/2014/main" id="{C370CE82-930F-F04F-9C79-0DB4507F891E}"/>
              </a:ext>
            </a:extLst>
          </p:cNvPr>
          <p:cNvCxnSpPr>
            <a:cxnSpLocks/>
          </p:cNvCxnSpPr>
          <p:nvPr/>
        </p:nvCxnSpPr>
        <p:spPr>
          <a:xfrm flipH="1">
            <a:off x="1174581" y="2982492"/>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p:nvCxnSpPr>
        <p:spPr>
          <a:xfrm flipH="1">
            <a:off x="1174581" y="4323066"/>
            <a:ext cx="9842840" cy="0"/>
          </a:xfrm>
          <a:prstGeom prst="line">
            <a:avLst/>
          </a:prstGeom>
          <a:noFill/>
          <a:ln w="9525" cap="flat" cmpd="sng" algn="ctr">
            <a:solidFill>
              <a:schemeClr val="tx2">
                <a:lumMod val="60000"/>
                <a:lumOff val="40000"/>
              </a:schemeClr>
            </a:solidFill>
            <a:prstDash val="solid"/>
          </a:ln>
          <a:effectLst/>
        </p:spPr>
      </p:cxnSp>
      <p:sp>
        <p:nvSpPr>
          <p:cNvPr id="41" name="Text Placeholder 38">
            <a:extLst>
              <a:ext uri="{FF2B5EF4-FFF2-40B4-BE49-F238E27FC236}">
                <a16:creationId xmlns:a16="http://schemas.microsoft.com/office/drawing/2014/main" id="{F1C4FB0D-60E5-B34D-8186-8489A2E53B57}"/>
              </a:ext>
            </a:extLst>
          </p:cNvPr>
          <p:cNvSpPr>
            <a:spLocks noGrp="1"/>
          </p:cNvSpPr>
          <p:nvPr>
            <p:ph type="body" sz="quarter" idx="18"/>
          </p:nvPr>
        </p:nvSpPr>
        <p:spPr>
          <a:xfrm>
            <a:off x="2564151" y="2007387"/>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p:ph type="body" sz="quarter" idx="19"/>
          </p:nvPr>
        </p:nvSpPr>
        <p:spPr>
          <a:xfrm>
            <a:off x="2564151" y="2301524"/>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p:ph type="body" sz="quarter" idx="20"/>
          </p:nvPr>
        </p:nvSpPr>
        <p:spPr>
          <a:xfrm>
            <a:off x="2564151" y="3341555"/>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p:ph type="body" sz="quarter" idx="21"/>
          </p:nvPr>
        </p:nvSpPr>
        <p:spPr>
          <a:xfrm>
            <a:off x="2564151" y="3635692"/>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p:ph type="body" sz="quarter" idx="22"/>
          </p:nvPr>
        </p:nvSpPr>
        <p:spPr>
          <a:xfrm>
            <a:off x="2564151" y="4682127"/>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p:ph type="body" sz="quarter" idx="23"/>
          </p:nvPr>
        </p:nvSpPr>
        <p:spPr>
          <a:xfrm>
            <a:off x="2564151" y="4976264"/>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
        <p:nvSpPr>
          <p:cNvPr id="15" name="Title 1">
            <a:extLst>
              <a:ext uri="{FF2B5EF4-FFF2-40B4-BE49-F238E27FC236}">
                <a16:creationId xmlns:a16="http://schemas.microsoft.com/office/drawing/2014/main" id="{CA82BCE6-D106-4F88-9989-6EB76BBD68CC}"/>
              </a:ext>
            </a:extLst>
          </p:cNvPr>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Tree>
    <p:extLst>
      <p:ext uri="{BB962C8B-B14F-4D97-AF65-F5344CB8AC3E}">
        <p14:creationId xmlns:p14="http://schemas.microsoft.com/office/powerpoint/2010/main" val="295265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5">
    <p:bg bwMode="gray">
      <p:bgPr>
        <a:solidFill>
          <a:schemeClr val="tx1"/>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379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8" name="Boilerplate">
            <a:extLst>
              <a:ext uri="{FF2B5EF4-FFF2-40B4-BE49-F238E27FC236}">
                <a16:creationId xmlns:a16="http://schemas.microsoft.com/office/drawing/2014/main" id="{BE2E63FB-2753-4DC8-88C2-E492365D60DA}"/>
              </a:ext>
            </a:extLst>
          </p:cNvPr>
          <p:cNvSpPr txBox="1"/>
          <p:nvPr/>
        </p:nvSpPr>
        <p:spPr bwMode="gray">
          <a:xfrm>
            <a:off x="3451972" y="5789504"/>
            <a:ext cx="5288057" cy="692497"/>
          </a:xfrm>
          <a:prstGeom prst="rect">
            <a:avLst/>
          </a:prstGeom>
          <a:noFill/>
        </p:spPr>
        <p:txBody>
          <a:bodyPr vert="horz" wrap="square" lIns="0" tIns="0" rIns="0" bIns="0" rtlCol="0">
            <a:spAutoFit/>
          </a:bodyPr>
          <a:lstStyle/>
          <a:p>
            <a:pPr algn="ctr">
              <a:spcBef>
                <a:spcPts val="600"/>
              </a:spcBef>
            </a:pPr>
            <a:r>
              <a:rPr lang="en-US" sz="800" b="0" i="0" u="none" baseline="0">
                <a:solidFill>
                  <a:schemeClr val="tx2"/>
                </a:solidFill>
                <a:latin typeface="+mn-lt"/>
              </a:rPr>
              <a:t>UnitedHealth Care is a registered trademark of UnitedHealth Care, Inc. in the U.S. and other jurisdictions. All other brand or product names are the property of their respective owners. Because we are continuously improving our products and services, UnitedHealth Care reserves the right to change specifications without prior notice. UnitedHealth Care is an equal opportunity employer.</a:t>
            </a:r>
          </a:p>
          <a:p>
            <a:pPr algn="ctr">
              <a:spcBef>
                <a:spcPts val="600"/>
              </a:spcBef>
            </a:pPr>
            <a:r>
              <a:rPr lang="en-US" sz="800" b="0" i="0" u="none" baseline="0">
                <a:solidFill>
                  <a:schemeClr val="tx2"/>
                </a:solidFill>
                <a:latin typeface="+mn-lt"/>
              </a:rPr>
              <a:t>© 2025 UnitedHealth Care, Inc. All rights reserved. </a:t>
            </a:r>
          </a:p>
        </p:txBody>
      </p:sp>
      <p:pic>
        <p:nvPicPr>
          <p:cNvPr id="4" name="Picture 3">
            <a:extLst>
              <a:ext uri="{FF2B5EF4-FFF2-40B4-BE49-F238E27FC236}">
                <a16:creationId xmlns:a16="http://schemas.microsoft.com/office/drawing/2014/main" id="{BFC88BFC-9EB9-589E-0934-BF90B4147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063" y="3195883"/>
            <a:ext cx="4550674" cy="457201"/>
          </a:xfrm>
          <a:prstGeom prst="rect">
            <a:avLst/>
          </a:prstGeom>
        </p:spPr>
      </p:pic>
    </p:spTree>
    <p:extLst>
      <p:ext uri="{BB962C8B-B14F-4D97-AF65-F5344CB8AC3E}">
        <p14:creationId xmlns:p14="http://schemas.microsoft.com/office/powerpoint/2010/main" val="2585741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r>
              <a:rPr lang="en-US"/>
              <a:t>Click icon to add picture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2025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25064129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r>
              <a:rPr lang="en-US"/>
              <a:t>Click icon to add picture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2025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4793582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94960" cy="3726494"/>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97168" y="1862937"/>
            <a:ext cx="5394960" cy="3726494"/>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2" y="469286"/>
            <a:ext cx="11167745"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10" name="Text Placeholder 12">
            <a:extLst>
              <a:ext uri="{FF2B5EF4-FFF2-40B4-BE49-F238E27FC236}">
                <a16:creationId xmlns:a16="http://schemas.microsoft.com/office/drawing/2014/main" id="{8456557F-9EDC-4EEC-A45E-04349B3267A6}"/>
              </a:ext>
            </a:extLst>
          </p:cNvPr>
          <p:cNvSpPr>
            <a:spLocks noGrp="1"/>
          </p:cNvSpPr>
          <p:nvPr>
            <p:ph type="body" sz="quarter" idx="15" hasCustomPrompt="1"/>
          </p:nvPr>
        </p:nvSpPr>
        <p:spPr>
          <a:xfrm>
            <a:off x="514712" y="5693822"/>
            <a:ext cx="11170266"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15804588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 Master text styles</a:t>
            </a:r>
          </a:p>
        </p:txBody>
      </p:sp>
      <p:sp>
        <p:nvSpPr>
          <p:cNvPr id="11" name="Freeform 10">
            <a:extLst>
              <a:ext uri="{FF2B5EF4-FFF2-40B4-BE49-F238E27FC236}">
                <a16:creationId xmlns:a16="http://schemas.microsoft.com/office/drawing/2014/main" id="{0CD29587-3189-2947-A715-A0DAEB025FC4}"/>
              </a:ext>
            </a:extLst>
          </p:cNvPr>
          <p:cNvSpPr/>
          <p:nvPr/>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a:t>  </a:t>
            </a:r>
          </a:p>
        </p:txBody>
      </p:sp>
      <p:pic>
        <p:nvPicPr>
          <p:cNvPr id="13" name="Picture 12" descr="A close up of a sign&#10;&#10;Description automatically generated">
            <a:extLst>
              <a:ext uri="{FF2B5EF4-FFF2-40B4-BE49-F238E27FC236}">
                <a16:creationId xmlns:a16="http://schemas.microsoft.com/office/drawing/2014/main" id="{8316987A-B8A2-D448-BB0E-051CA96329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98254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r>
              <a:rPr lang="en-US"/>
              <a:t>Click icon to add picture</a:t>
            </a:r>
          </a:p>
        </p:txBody>
      </p:sp>
      <p:sp>
        <p:nvSpPr>
          <p:cNvPr id="13" name="Freeform 12">
            <a:extLst>
              <a:ext uri="{FF2B5EF4-FFF2-40B4-BE49-F238E27FC236}">
                <a16:creationId xmlns:a16="http://schemas.microsoft.com/office/drawing/2014/main" id="{E59709CE-7BDA-5B48-9A86-C3E223C68F97}"/>
              </a:ext>
            </a:extLst>
          </p:cNvPr>
          <p:cNvSpPr/>
          <p:nvPr/>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15" name="Picture 14" descr="A close up of a sign&#10;&#10;Description automatically generated">
            <a:extLst>
              <a:ext uri="{FF2B5EF4-FFF2-40B4-BE49-F238E27FC236}">
                <a16:creationId xmlns:a16="http://schemas.microsoft.com/office/drawing/2014/main" id="{6308ECCF-E72D-0149-9005-B10DBD6FAA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205904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r>
              <a:rPr lang="en-US"/>
              <a:t>Click icon to add picture</a:t>
            </a:r>
          </a:p>
        </p:txBody>
      </p:sp>
      <p:sp>
        <p:nvSpPr>
          <p:cNvPr id="39" name="Freeform 38">
            <a:extLst>
              <a:ext uri="{FF2B5EF4-FFF2-40B4-BE49-F238E27FC236}">
                <a16:creationId xmlns:a16="http://schemas.microsoft.com/office/drawing/2014/main" id="{4F9EC103-0F67-D041-A68D-29194D3A99CB}"/>
              </a:ext>
            </a:extLst>
          </p:cNvPr>
          <p:cNvSpPr/>
          <p:nvPr/>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14" name="Picture 13" descr="A close up of a sign&#10;&#10;Description automatically generated">
            <a:extLst>
              <a:ext uri="{FF2B5EF4-FFF2-40B4-BE49-F238E27FC236}">
                <a16:creationId xmlns:a16="http://schemas.microsoft.com/office/drawing/2014/main" id="{75826C9D-8CE1-F048-A801-96B766969B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58507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r>
              <a:rPr lang="en-US"/>
              <a:t>Click icon to add picture</a:t>
            </a:r>
          </a:p>
        </p:txBody>
      </p:sp>
      <p:sp>
        <p:nvSpPr>
          <p:cNvPr id="19" name="Freeform 18">
            <a:extLst>
              <a:ext uri="{FF2B5EF4-FFF2-40B4-BE49-F238E27FC236}">
                <a16:creationId xmlns:a16="http://schemas.microsoft.com/office/drawing/2014/main" id="{539A4D35-6931-4846-8142-F3C6A4884AC0}"/>
              </a:ext>
            </a:extLst>
          </p:cNvPr>
          <p:cNvSpPr/>
          <p:nvPr/>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14" name="Picture 13" descr="A close up of a sign&#10;&#10;Description automatically generated">
            <a:extLst>
              <a:ext uri="{FF2B5EF4-FFF2-40B4-BE49-F238E27FC236}">
                <a16:creationId xmlns:a16="http://schemas.microsoft.com/office/drawing/2014/main" id="{463003DE-E36C-D04B-ACF5-8DE68155A3C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70470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r>
              <a:rPr lang="en-US"/>
              <a:t>Click icon to add picture</a:t>
            </a:r>
          </a:p>
        </p:txBody>
      </p:sp>
      <p:sp>
        <p:nvSpPr>
          <p:cNvPr id="16" name="Freeform 15">
            <a:extLst>
              <a:ext uri="{FF2B5EF4-FFF2-40B4-BE49-F238E27FC236}">
                <a16:creationId xmlns:a16="http://schemas.microsoft.com/office/drawing/2014/main" id="{9C58A3EB-27BC-514E-9F05-03E18670B808}"/>
              </a:ext>
            </a:extLst>
          </p:cNvPr>
          <p:cNvSpPr/>
          <p:nvPr/>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14" name="Picture 13" descr="A close up of a sign&#10;&#10;Description automatically generated">
            <a:extLst>
              <a:ext uri="{FF2B5EF4-FFF2-40B4-BE49-F238E27FC236}">
                <a16:creationId xmlns:a16="http://schemas.microsoft.com/office/drawing/2014/main" id="{6248AEE8-4CC3-E44F-B260-4C4050E5068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00668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
    <p:bg bwMode="gray">
      <p:bgPr>
        <a:solidFill>
          <a:schemeClr val="tx1"/>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53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a:p>
        </p:txBody>
      </p:sp>
      <p:sp>
        <p:nvSpPr>
          <p:cNvPr id="8" name="TextBox 7">
            <a:extLst>
              <a:ext uri="{FF2B5EF4-FFF2-40B4-BE49-F238E27FC236}">
                <a16:creationId xmlns:a16="http://schemas.microsoft.com/office/drawing/2014/main" id="{9ED704B1-56F3-BC48-B63B-4E3939705733}"/>
              </a:ext>
            </a:extLst>
          </p:cNvPr>
          <p:cNvSpPr txBox="1"/>
          <p:nvPr/>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2025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a:t>Type division name here</a:t>
            </a:r>
          </a:p>
        </p:txBody>
      </p:sp>
    </p:spTree>
    <p:extLst>
      <p:ext uri="{BB962C8B-B14F-4D97-AF65-F5344CB8AC3E}">
        <p14:creationId xmlns:p14="http://schemas.microsoft.com/office/powerpoint/2010/main" val="25709787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leah_hammel@gmail.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brainshark.com/1/player/uhc?pi=zHrzwlEEezd4rBz0&amp;r3f1=&amp;fb=0" TargetMode="External"/><Relationship Id="rId7" Type="http://schemas.openxmlformats.org/officeDocument/2006/relationships/hyperlink" Target="https://www.brainshark.com/1/player/uhc?pi=zGwziR0y6zd4rBz0&amp;r3f1=&amp;fb=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s://www.brainshark.com/1/player/uhcna?pi=zIEzvV6XwzORnTz0&amp;r3f1=&amp;fb=0"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www.brainshark.com/1/player/uhcna?pi=zHpzr4w7ezORnTz0&amp;r3f1=&amp;f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E962-FA5C-2C42-ADCA-C189962C5C8B}"/>
              </a:ext>
            </a:extLst>
          </p:cNvPr>
          <p:cNvSpPr>
            <a:spLocks noGrp="1"/>
          </p:cNvSpPr>
          <p:nvPr>
            <p:ph type="title"/>
          </p:nvPr>
        </p:nvSpPr>
        <p:spPr>
          <a:xfrm>
            <a:off x="517234" y="418452"/>
            <a:ext cx="9681295" cy="731520"/>
          </a:xfrm>
        </p:spPr>
        <p:txBody>
          <a:bodyPr/>
          <a:lstStyle/>
          <a:p>
            <a:r>
              <a:rPr lang="en-US"/>
              <a:t>Maintain and Gain Challenge</a:t>
            </a:r>
          </a:p>
        </p:txBody>
      </p:sp>
      <p:sp>
        <p:nvSpPr>
          <p:cNvPr id="6" name="Rectangle 5">
            <a:extLst>
              <a:ext uri="{FF2B5EF4-FFF2-40B4-BE49-F238E27FC236}">
                <a16:creationId xmlns:a16="http://schemas.microsoft.com/office/drawing/2014/main" id="{BFD3B800-7762-8AD7-E148-2395EF66B36D}"/>
              </a:ext>
            </a:extLst>
          </p:cNvPr>
          <p:cNvSpPr/>
          <p:nvPr/>
        </p:nvSpPr>
        <p:spPr>
          <a:xfrm>
            <a:off x="1071006" y="5777983"/>
            <a:ext cx="7835250" cy="598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a:ea typeface="+mn-ea"/>
                <a:cs typeface="+mn-cs"/>
              </a:rPr>
              <a:t>NAME: __________________________ LOCATION: __________________________ </a:t>
            </a:r>
          </a:p>
        </p:txBody>
      </p:sp>
      <p:sp>
        <p:nvSpPr>
          <p:cNvPr id="7" name="Rectangle 6">
            <a:extLst>
              <a:ext uri="{FF2B5EF4-FFF2-40B4-BE49-F238E27FC236}">
                <a16:creationId xmlns:a16="http://schemas.microsoft.com/office/drawing/2014/main" id="{912BA10F-3E4B-9288-FC61-5BBB2C70DF7A}"/>
              </a:ext>
            </a:extLst>
          </p:cNvPr>
          <p:cNvSpPr/>
          <p:nvPr/>
        </p:nvSpPr>
        <p:spPr>
          <a:xfrm>
            <a:off x="1591103" y="917332"/>
            <a:ext cx="10218264" cy="880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Shifting away from a traditional weight maintenance challenge in December may help you focus on overall well-being. This can support many health </a:t>
            </a:r>
            <a:r>
              <a:rPr kumimoji="0" lang="en-US" sz="1200" b="0" i="1" u="none" strike="noStrike" kern="1200" cap="none" spc="0" normalizeH="0" baseline="0" noProof="0" dirty="0">
                <a:ln>
                  <a:noFill/>
                </a:ln>
                <a:solidFill>
                  <a:srgbClr val="002677"/>
                </a:solidFill>
                <a:effectLst/>
                <a:uLnTx/>
                <a:uFillTx/>
                <a:latin typeface="Arial"/>
                <a:ea typeface="+mn-ea"/>
                <a:cs typeface="Arial" panose="020B0604020202020204" pitchFamily="34" charset="0"/>
              </a:rPr>
              <a:t>gains</a:t>
            </a:r>
            <a:r>
              <a:rPr kumimoji="0" lang="en-US" sz="1200" b="0"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 especially during a festive, yet stressful time of year. During this two-week challenge, identify activities you are already doing to support your well-being, and challenge yourself to complete two new activities each week. Upon completing, reflect on your holiday gains, then </a:t>
            </a:r>
            <a:r>
              <a:rPr kumimoji="0" lang="en-US" sz="1200" b="0" i="0" u="none" strike="noStrike" kern="1200" cap="none" spc="0" normalizeH="0" baseline="0" noProof="0" dirty="0">
                <a:ln>
                  <a:noFill/>
                </a:ln>
                <a:solidFill>
                  <a:schemeClr val="tx1"/>
                </a:solidFill>
                <a:effectLst/>
                <a:uLnTx/>
                <a:uFillTx/>
                <a:latin typeface="Arial"/>
                <a:ea typeface="+mn-ea"/>
                <a:cs typeface="+mn-cs"/>
              </a:rPr>
              <a:t>email a picture of this completed tracker to </a:t>
            </a:r>
            <a:r>
              <a:rPr kumimoji="0" lang="en-US" sz="1200" b="0" i="0" u="none" strike="noStrike" kern="1200" cap="none" spc="0" normalizeH="0" baseline="0" noProof="0" dirty="0">
                <a:ln>
                  <a:noFill/>
                </a:ln>
                <a:solidFill>
                  <a:schemeClr val="tx1"/>
                </a:solidFill>
                <a:effectLst/>
                <a:uLnTx/>
                <a:uFillTx/>
                <a:latin typeface="Arial"/>
                <a:ea typeface="+mn-ea"/>
                <a:cs typeface="+mn-cs"/>
                <a:hlinkClick r:id="rId3">
                  <a:extLst>
                    <a:ext uri="{A12FA001-AC4F-418D-AE19-62706E023703}">
                      <ahyp:hlinkClr xmlns:ahyp="http://schemas.microsoft.com/office/drawing/2018/hyperlinkcolor" val="tx"/>
                    </a:ext>
                  </a:extLst>
                </a:hlinkClick>
              </a:rPr>
              <a:t>leah_hammel@uhc.com</a:t>
            </a:r>
            <a:r>
              <a:rPr kumimoji="0" lang="en-US" sz="1200" b="0" i="0" u="none" strike="noStrike" kern="1200" cap="none" spc="0" normalizeH="0" baseline="0" noProof="0" dirty="0">
                <a:ln>
                  <a:noFill/>
                </a:ln>
                <a:solidFill>
                  <a:schemeClr val="tx1"/>
                </a:solidFill>
                <a:effectLst/>
                <a:uLnTx/>
                <a:uFillTx/>
                <a:latin typeface="Arial"/>
                <a:ea typeface="+mn-ea"/>
                <a:cs typeface="+mn-cs"/>
              </a:rPr>
              <a:t> or scan the QR code below to submit the challenge completion form.</a:t>
            </a:r>
            <a:endParaRPr kumimoji="0" lang="en-US" sz="1150" b="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p:txBody>
      </p:sp>
      <p:graphicFrame>
        <p:nvGraphicFramePr>
          <p:cNvPr id="11" name="Table 10">
            <a:extLst>
              <a:ext uri="{FF2B5EF4-FFF2-40B4-BE49-F238E27FC236}">
                <a16:creationId xmlns:a16="http://schemas.microsoft.com/office/drawing/2014/main" id="{0B7DEF59-3874-0E0B-8999-FF3F380AFA8D}"/>
              </a:ext>
            </a:extLst>
          </p:cNvPr>
          <p:cNvGraphicFramePr>
            <a:graphicFrameLocks noGrp="1"/>
          </p:cNvGraphicFramePr>
          <p:nvPr/>
        </p:nvGraphicFramePr>
        <p:xfrm>
          <a:off x="517234" y="1877773"/>
          <a:ext cx="11325809" cy="3585510"/>
        </p:xfrm>
        <a:graphic>
          <a:graphicData uri="http://schemas.openxmlformats.org/drawingml/2006/table">
            <a:tbl>
              <a:tblPr firstRow="1" bandRow="1">
                <a:tableStyleId>{0505E3EF-67EA-436B-97B2-0124C06EBD24}</a:tableStyleId>
              </a:tblPr>
              <a:tblGrid>
                <a:gridCol w="5703684">
                  <a:extLst>
                    <a:ext uri="{9D8B030D-6E8A-4147-A177-3AD203B41FA5}">
                      <a16:colId xmlns:a16="http://schemas.microsoft.com/office/drawing/2014/main" val="3733732771"/>
                    </a:ext>
                  </a:extLst>
                </a:gridCol>
                <a:gridCol w="5622125">
                  <a:extLst>
                    <a:ext uri="{9D8B030D-6E8A-4147-A177-3AD203B41FA5}">
                      <a16:colId xmlns:a16="http://schemas.microsoft.com/office/drawing/2014/main" val="1754280207"/>
                    </a:ext>
                  </a:extLst>
                </a:gridCol>
              </a:tblGrid>
              <a:tr h="315541">
                <a:tc>
                  <a:txBody>
                    <a:bodyPr/>
                    <a:lstStyle/>
                    <a:p>
                      <a:pPr algn="ctr"/>
                      <a:r>
                        <a:rPr lang="en-US" sz="1200">
                          <a:solidFill>
                            <a:schemeClr val="bg1"/>
                          </a:solidFill>
                        </a:rPr>
                        <a:t>Week 1: Emotional Well-Being Maintains and Gains</a:t>
                      </a:r>
                      <a:endParaRPr lang="en-US" sz="1200" i="1">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a:solidFill>
                            <a:schemeClr val="bg1"/>
                          </a:solidFill>
                        </a:rPr>
                        <a:t>Week 2: Nutrition &amp; Movement Maintains and Gains</a:t>
                      </a:r>
                      <a:endParaRPr lang="en-US" sz="1200" i="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15760480"/>
                  </a:ext>
                </a:extLst>
              </a:tr>
              <a:tr h="1682882">
                <a:tc>
                  <a:txBody>
                    <a:bodyPr/>
                    <a:lstStyle/>
                    <a:p>
                      <a:r>
                        <a:rPr lang="en-US" sz="1000"/>
                        <a:t>List 2 things you are </a:t>
                      </a:r>
                      <a:r>
                        <a:rPr lang="en-US" sz="1000" b="1"/>
                        <a:t>already doing </a:t>
                      </a:r>
                      <a:r>
                        <a:rPr lang="en-US" sz="1000"/>
                        <a:t>for your emotional well-being that you would like to </a:t>
                      </a:r>
                      <a:r>
                        <a:rPr lang="en-US" sz="1000" b="1"/>
                        <a:t>maintain</a:t>
                      </a:r>
                      <a:r>
                        <a:rPr lang="en-US" sz="1000"/>
                        <a:t>: </a:t>
                      </a:r>
                    </a:p>
                    <a:p>
                      <a:endParaRPr lang="en-US" sz="1000"/>
                    </a:p>
                    <a:p>
                      <a:r>
                        <a:rPr lang="en-US" sz="1200"/>
                        <a:t>1.______________________________________________________________</a:t>
                      </a:r>
                    </a:p>
                    <a:p>
                      <a:endParaRPr lang="en-US" sz="1200"/>
                    </a:p>
                    <a:p>
                      <a:r>
                        <a:rPr lang="en-US" sz="1200"/>
                        <a:t>2.______________________________________________________________</a:t>
                      </a:r>
                    </a:p>
                    <a:p>
                      <a:endParaRPr lang="en-US" sz="1200"/>
                    </a:p>
                    <a:p>
                      <a:r>
                        <a:rPr lang="en-US" sz="1000"/>
                        <a:t>List 2 things you would like to </a:t>
                      </a:r>
                      <a:r>
                        <a:rPr lang="en-US" sz="1000" b="1"/>
                        <a:t>add/start doing </a:t>
                      </a:r>
                      <a:r>
                        <a:rPr lang="en-US" sz="1000"/>
                        <a:t>for your emotional well-being:</a:t>
                      </a:r>
                    </a:p>
                    <a:p>
                      <a:endParaRPr lang="en-US" sz="1000"/>
                    </a:p>
                    <a:p>
                      <a:r>
                        <a:rPr lang="en-US" sz="1200"/>
                        <a:t>1.______________________________________________________________</a:t>
                      </a:r>
                    </a:p>
                    <a:p>
                      <a:endParaRPr lang="en-US" sz="1200"/>
                    </a:p>
                    <a:p>
                      <a:r>
                        <a:rPr lang="en-US" sz="1200"/>
                        <a:t>2.______________________________________________________________</a:t>
                      </a:r>
                      <a:endParaRPr lang="en-US" sz="1000" i="1"/>
                    </a:p>
                    <a:p>
                      <a:endParaRPr lang="en-US" sz="800" i="1"/>
                    </a:p>
                    <a:p>
                      <a:r>
                        <a:rPr lang="en-US" sz="1000" i="1"/>
                        <a:t>tip: Aim to set a duration of time if applicable, i.e., for 15 minutes, 3 times out of the week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1000"/>
                        <a:t>List 2 things you are </a:t>
                      </a:r>
                      <a:r>
                        <a:rPr lang="en-US" sz="1000" b="1"/>
                        <a:t>already doing </a:t>
                      </a:r>
                      <a:r>
                        <a:rPr lang="en-US" sz="1000"/>
                        <a:t>for your nutrition &amp; movement that you’d like to </a:t>
                      </a:r>
                      <a:r>
                        <a:rPr lang="en-US" sz="1000" b="1"/>
                        <a:t>maintain</a:t>
                      </a:r>
                      <a:r>
                        <a:rPr lang="en-US" sz="1000"/>
                        <a:t>:</a:t>
                      </a:r>
                    </a:p>
                    <a:p>
                      <a:endParaRPr lang="en-US" sz="1000"/>
                    </a:p>
                    <a:p>
                      <a:r>
                        <a:rPr lang="en-US" sz="1200"/>
                        <a:t>1.______________________________________________________________</a:t>
                      </a:r>
                    </a:p>
                    <a:p>
                      <a:endParaRPr lang="en-US" sz="1200"/>
                    </a:p>
                    <a:p>
                      <a:r>
                        <a:rPr lang="en-US" sz="1200"/>
                        <a:t>2.______________________________________________________________</a:t>
                      </a:r>
                    </a:p>
                    <a:p>
                      <a:endParaRPr lang="en-US" sz="1200"/>
                    </a:p>
                    <a:p>
                      <a:r>
                        <a:rPr lang="en-US" sz="1000"/>
                        <a:t>List 2 things you would like to </a:t>
                      </a:r>
                      <a:r>
                        <a:rPr lang="en-US" sz="1000" b="1"/>
                        <a:t>add/start doing </a:t>
                      </a:r>
                      <a:r>
                        <a:rPr lang="en-US" sz="1000"/>
                        <a:t>for your nutrition &amp; movement: </a:t>
                      </a:r>
                    </a:p>
                    <a:p>
                      <a:endParaRPr lang="en-US" sz="1000"/>
                    </a:p>
                    <a:p>
                      <a:r>
                        <a:rPr lang="en-US" sz="1200"/>
                        <a:t>1.______________________________________________________________</a:t>
                      </a:r>
                    </a:p>
                    <a:p>
                      <a:endParaRPr lang="en-US" sz="1200"/>
                    </a:p>
                    <a:p>
                      <a:r>
                        <a:rPr lang="en-US" sz="1200"/>
                        <a:t>2.______________________________________________________________</a:t>
                      </a:r>
                    </a:p>
                    <a:p>
                      <a:endParaRPr lang="en-US" sz="800" i="1"/>
                    </a:p>
                    <a:p>
                      <a:r>
                        <a:rPr lang="en-US" sz="1000" i="1"/>
                        <a:t>tip: Aim to set a duration of time if applicable, i.e., for 15 minutes, 3 times out of the week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833106917"/>
                  </a:ext>
                </a:extLst>
              </a:tr>
              <a:tr h="523608">
                <a:tc gridSpan="2">
                  <a:txBody>
                    <a:bodyPr/>
                    <a:lstStyle/>
                    <a:p>
                      <a:pPr algn="ctr"/>
                      <a:r>
                        <a:rPr lang="en-US" sz="1600" b="1"/>
                        <a:t>Need ideas? See the next page!</a:t>
                      </a:r>
                      <a:endParaRPr lang="en-US" sz="1600"/>
                    </a:p>
                  </a:txBody>
                  <a:tcPr anchor="ctr">
                    <a:lnB w="12700" cap="flat" cmpd="sng" algn="ctr">
                      <a:solidFill>
                        <a:schemeClr val="bg1"/>
                      </a:solidFill>
                      <a:prstDash val="solid"/>
                      <a:round/>
                      <a:headEnd type="none" w="med" len="med"/>
                      <a:tailEnd type="none" w="med" len="med"/>
                    </a:lnB>
                    <a:solidFill>
                      <a:schemeClr val="accent3"/>
                    </a:solidFill>
                  </a:tcPr>
                </a:tc>
                <a:tc hMerge="1">
                  <a:txBody>
                    <a:bodyPr/>
                    <a:lstStyle/>
                    <a:p>
                      <a:pPr algn="ctr"/>
                      <a:endParaRPr lang="en-US" sz="1000" b="0"/>
                    </a:p>
                  </a:txBody>
                  <a:tcPr>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176135694"/>
                  </a:ext>
                </a:extLst>
              </a:tr>
              <a:tr h="490841">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i="0">
                          <a:solidFill>
                            <a:schemeClr val="bg1"/>
                          </a:solidFill>
                        </a:rPr>
                        <a:t>Self Reflection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0" i="0">
                          <a:solidFill>
                            <a:schemeClr val="bg1"/>
                          </a:solidFill>
                        </a:rPr>
                        <a:t>Think back on the last 2 weeks. What were you able to </a:t>
                      </a:r>
                      <a:r>
                        <a:rPr lang="en-US" sz="1000" b="1" i="1">
                          <a:solidFill>
                            <a:schemeClr val="bg1"/>
                          </a:solidFill>
                        </a:rPr>
                        <a:t>gain</a:t>
                      </a:r>
                      <a:r>
                        <a:rPr lang="en-US" sz="1000" b="0" i="0">
                          <a:solidFill>
                            <a:schemeClr val="bg1"/>
                          </a:solidFill>
                        </a:rPr>
                        <a:t> in the process of focusing on your self-care? How did you feel? What would you like to continue to focus 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l"/>
                      <a:endParaRPr lang="en-US" sz="1200" b="0"/>
                    </a:p>
                  </a:txBody>
                  <a:tcP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8454594"/>
                  </a:ext>
                </a:extLst>
              </a:tr>
            </a:tbl>
          </a:graphicData>
        </a:graphic>
      </p:graphicFrame>
      <p:pic>
        <p:nvPicPr>
          <p:cNvPr id="15" name="Picture 14" descr="A group of blue snowflakes&#10;&#10;Description automatically generated">
            <a:extLst>
              <a:ext uri="{FF2B5EF4-FFF2-40B4-BE49-F238E27FC236}">
                <a16:creationId xmlns:a16="http://schemas.microsoft.com/office/drawing/2014/main" id="{70C44495-C90A-EADE-98A5-03392BBEDBB1}"/>
              </a:ext>
            </a:extLst>
          </p:cNvPr>
          <p:cNvPicPr>
            <a:picLocks noChangeAspect="1"/>
          </p:cNvPicPr>
          <p:nvPr/>
        </p:nvPicPr>
        <p:blipFill>
          <a:blip r:embed="rId4"/>
          <a:stretch>
            <a:fillRect/>
          </a:stretch>
        </p:blipFill>
        <p:spPr>
          <a:xfrm>
            <a:off x="550910" y="967594"/>
            <a:ext cx="1040193" cy="780145"/>
          </a:xfrm>
          <a:prstGeom prst="rect">
            <a:avLst/>
          </a:prstGeom>
        </p:spPr>
      </p:pic>
      <p:sp>
        <p:nvSpPr>
          <p:cNvPr id="17" name="TextBox 16">
            <a:extLst>
              <a:ext uri="{FF2B5EF4-FFF2-40B4-BE49-F238E27FC236}">
                <a16:creationId xmlns:a16="http://schemas.microsoft.com/office/drawing/2014/main" id="{B3D64CD8-4809-4E17-B354-035C49FEC4BD}"/>
              </a:ext>
            </a:extLst>
          </p:cNvPr>
          <p:cNvSpPr txBox="1"/>
          <p:nvPr/>
        </p:nvSpPr>
        <p:spPr>
          <a:xfrm>
            <a:off x="413249" y="5408651"/>
            <a:ext cx="9252243" cy="3693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677"/>
                </a:solidFill>
                <a:effectLst/>
                <a:uLnTx/>
                <a:uFillTx/>
                <a:latin typeface="Arial"/>
                <a:ea typeface="+mn-ea"/>
                <a:cs typeface="+mn-cs"/>
              </a:rPr>
              <a:t> </a:t>
            </a:r>
            <a:r>
              <a:rPr kumimoji="0" lang="en-US" sz="1100" b="0" i="0" u="none" strike="noStrike" kern="1200" cap="none" spc="0" normalizeH="0" baseline="0" noProof="0" dirty="0">
                <a:ln>
                  <a:noFill/>
                </a:ln>
                <a:solidFill>
                  <a:srgbClr val="002677"/>
                </a:solidFill>
                <a:effectLst/>
                <a:uLnTx/>
                <a:uFillTx/>
                <a:latin typeface="Arial" panose="020B0604020202020204" pitchFamily="34" charset="0"/>
                <a:ea typeface="+mn-ea"/>
                <a:cs typeface="+mn-cs"/>
              </a:rPr>
              <a:t>Need help? For questions, contact your Health Engagement Coordinator</a:t>
            </a:r>
            <a:r>
              <a:rPr lang="en-US" sz="1100" dirty="0">
                <a:latin typeface="Arial" panose="020B0604020202020204" pitchFamily="34" charset="0"/>
              </a:rPr>
              <a:t>: Leah Hammel. leah_hammel@uhc.com</a:t>
            </a:r>
            <a:endParaRPr kumimoji="0" lang="en-US" sz="1100" b="0" i="0" u="none" strike="noStrike" kern="1200" cap="none" spc="0" normalizeH="0" baseline="0" noProof="0" dirty="0">
              <a:ln>
                <a:noFill/>
              </a:ln>
              <a:effectLst/>
              <a:uLnTx/>
              <a:uFillTx/>
              <a:latin typeface="Arial"/>
              <a:ea typeface="+mn-ea"/>
              <a:cs typeface="+mn-cs"/>
            </a:endParaRPr>
          </a:p>
        </p:txBody>
      </p:sp>
      <p:sp>
        <p:nvSpPr>
          <p:cNvPr id="5" name="Text Box 2">
            <a:extLst>
              <a:ext uri="{FF2B5EF4-FFF2-40B4-BE49-F238E27FC236}">
                <a16:creationId xmlns:a16="http://schemas.microsoft.com/office/drawing/2014/main" id="{DDA1B0C1-9087-CBFD-B371-EE553E166FED}"/>
              </a:ext>
            </a:extLst>
          </p:cNvPr>
          <p:cNvSpPr txBox="1">
            <a:spLocks noChangeArrowheads="1"/>
          </p:cNvSpPr>
          <p:nvPr/>
        </p:nvSpPr>
        <p:spPr bwMode="auto">
          <a:xfrm>
            <a:off x="9805932" y="5610580"/>
            <a:ext cx="2197428" cy="1115040"/>
          </a:xfrm>
          <a:prstGeom prst="rect">
            <a:avLst/>
          </a:prstGeom>
          <a:solidFill>
            <a:srgbClr val="00267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355"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defTabSz="914355"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Challenge </a:t>
            </a:r>
          </a:p>
          <a:p>
            <a:pPr marL="0" marR="0" lvl="0" indent="0" defTabSz="914355"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Completion </a:t>
            </a:r>
          </a:p>
          <a:p>
            <a:pPr marL="0" marR="0" lvl="0" indent="0" defTabSz="914355"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Form</a:t>
            </a:r>
          </a:p>
        </p:txBody>
      </p:sp>
      <p:pic>
        <p:nvPicPr>
          <p:cNvPr id="4" name="Picture 3">
            <a:extLst>
              <a:ext uri="{FF2B5EF4-FFF2-40B4-BE49-F238E27FC236}">
                <a16:creationId xmlns:a16="http://schemas.microsoft.com/office/drawing/2014/main" id="{AACA5A44-A54F-2240-A812-2001CEBBC538}"/>
              </a:ext>
            </a:extLst>
          </p:cNvPr>
          <p:cNvPicPr>
            <a:picLocks noChangeAspect="1"/>
          </p:cNvPicPr>
          <p:nvPr/>
        </p:nvPicPr>
        <p:blipFill>
          <a:blip r:embed="rId5"/>
          <a:stretch>
            <a:fillRect/>
          </a:stretch>
        </p:blipFill>
        <p:spPr>
          <a:xfrm>
            <a:off x="10360152" y="227444"/>
            <a:ext cx="1615512" cy="637608"/>
          </a:xfrm>
          <a:prstGeom prst="rect">
            <a:avLst/>
          </a:prstGeom>
        </p:spPr>
      </p:pic>
      <p:pic>
        <p:nvPicPr>
          <p:cNvPr id="9" name="Picture 8">
            <a:extLst>
              <a:ext uri="{FF2B5EF4-FFF2-40B4-BE49-F238E27FC236}">
                <a16:creationId xmlns:a16="http://schemas.microsoft.com/office/drawing/2014/main" id="{D9DC33DA-48A6-C06D-A18C-D60491774614}"/>
              </a:ext>
            </a:extLst>
          </p:cNvPr>
          <p:cNvPicPr>
            <a:picLocks noChangeAspect="1"/>
          </p:cNvPicPr>
          <p:nvPr/>
        </p:nvPicPr>
        <p:blipFill>
          <a:blip r:embed="rId6"/>
          <a:stretch>
            <a:fillRect/>
          </a:stretch>
        </p:blipFill>
        <p:spPr>
          <a:xfrm>
            <a:off x="10981166" y="5753999"/>
            <a:ext cx="828201" cy="828201"/>
          </a:xfrm>
          <a:prstGeom prst="rect">
            <a:avLst/>
          </a:prstGeom>
        </p:spPr>
      </p:pic>
    </p:spTree>
    <p:extLst>
      <p:ext uri="{BB962C8B-B14F-4D97-AF65-F5344CB8AC3E}">
        <p14:creationId xmlns:p14="http://schemas.microsoft.com/office/powerpoint/2010/main" val="349728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43C6-C14B-3989-B04B-BA3FDB930B2E}"/>
              </a:ext>
            </a:extLst>
          </p:cNvPr>
          <p:cNvSpPr>
            <a:spLocks noGrp="1"/>
          </p:cNvSpPr>
          <p:nvPr>
            <p:ph type="title"/>
          </p:nvPr>
        </p:nvSpPr>
        <p:spPr>
          <a:xfrm>
            <a:off x="411480" y="438912"/>
            <a:ext cx="9681295" cy="731520"/>
          </a:xfrm>
          <a:noFill/>
        </p:spPr>
        <p:txBody>
          <a:bodyPr/>
          <a:lstStyle/>
          <a:p>
            <a:r>
              <a:rPr lang="en-US"/>
              <a:t>Maintain and Gain Challenge</a:t>
            </a:r>
            <a:br>
              <a:rPr lang="en-US"/>
            </a:br>
            <a:r>
              <a:rPr lang="en-US" sz="2000" b="0">
                <a:latin typeface="+mn-lt"/>
              </a:rPr>
              <a:t>Activity examples</a:t>
            </a:r>
          </a:p>
        </p:txBody>
      </p:sp>
      <p:pic>
        <p:nvPicPr>
          <p:cNvPr id="4" name="Picture 3" descr="A group of blue snowflakes&#10;&#10;Description automatically generated">
            <a:extLst>
              <a:ext uri="{FF2B5EF4-FFF2-40B4-BE49-F238E27FC236}">
                <a16:creationId xmlns:a16="http://schemas.microsoft.com/office/drawing/2014/main" id="{A01EAAE0-85E7-DAF1-B88C-E81CE021970E}"/>
              </a:ext>
            </a:extLst>
          </p:cNvPr>
          <p:cNvPicPr>
            <a:picLocks noChangeAspect="1"/>
          </p:cNvPicPr>
          <p:nvPr/>
        </p:nvPicPr>
        <p:blipFill>
          <a:blip r:embed="rId2"/>
          <a:stretch>
            <a:fillRect/>
          </a:stretch>
        </p:blipFill>
        <p:spPr>
          <a:xfrm>
            <a:off x="282057" y="2093018"/>
            <a:ext cx="4021612" cy="3016209"/>
          </a:xfrm>
          <a:prstGeom prst="rect">
            <a:avLst/>
          </a:prstGeom>
        </p:spPr>
      </p:pic>
      <p:sp>
        <p:nvSpPr>
          <p:cNvPr id="3" name="Rectangle 2">
            <a:extLst>
              <a:ext uri="{FF2B5EF4-FFF2-40B4-BE49-F238E27FC236}">
                <a16:creationId xmlns:a16="http://schemas.microsoft.com/office/drawing/2014/main" id="{B34DF3B6-57D8-FBAE-F44A-460010619428}"/>
              </a:ext>
            </a:extLst>
          </p:cNvPr>
          <p:cNvSpPr/>
          <p:nvPr/>
        </p:nvSpPr>
        <p:spPr>
          <a:xfrm>
            <a:off x="4282261" y="1465998"/>
            <a:ext cx="3396546" cy="4658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a:ea typeface="+mn-ea"/>
                <a:cs typeface="Arial" panose="020B0604020202020204" pitchFamily="34" charset="0"/>
              </a:rPr>
              <a:t>Emotional well-being </a:t>
            </a:r>
            <a:br>
              <a:rPr kumimoji="0" lang="en-US" sz="1400" b="1" i="0" u="none" strike="noStrike" kern="1200" cap="none" spc="0" normalizeH="0" baseline="0" noProof="0">
                <a:ln>
                  <a:noFill/>
                </a:ln>
                <a:solidFill>
                  <a:srgbClr val="002677"/>
                </a:solidFill>
                <a:effectLst/>
                <a:uLnTx/>
                <a:uFillTx/>
                <a:latin typeface="Arial"/>
                <a:ea typeface="+mn-ea"/>
                <a:cs typeface="Arial" panose="020B0604020202020204" pitchFamily="34" charset="0"/>
              </a:rPr>
            </a:br>
            <a:r>
              <a:rPr kumimoji="0" lang="en-US" sz="1400" b="1" i="0" u="none" strike="noStrike" kern="1200" cap="none" spc="0" normalizeH="0" baseline="0" noProof="0">
                <a:ln>
                  <a:noFill/>
                </a:ln>
                <a:solidFill>
                  <a:srgbClr val="002677"/>
                </a:solidFill>
                <a:effectLst/>
                <a:uLnTx/>
                <a:uFillTx/>
                <a:latin typeface="Arial"/>
                <a:ea typeface="+mn-ea"/>
                <a:cs typeface="Arial" panose="020B0604020202020204" pitchFamily="34" charset="0"/>
              </a:rPr>
              <a:t>activity examples</a:t>
            </a:r>
            <a:endParaRPr kumimoji="0" lang="en-US" sz="1100" b="1" i="0" u="none" strike="noStrike" kern="1200" cap="none" spc="0" normalizeH="0" baseline="0" noProof="0">
              <a:ln>
                <a:noFill/>
              </a:ln>
              <a:solidFill>
                <a:srgbClr val="002677"/>
              </a:solidFill>
              <a:effectLst/>
              <a:uLnTx/>
              <a:uFillTx/>
              <a:latin typeface="Arial"/>
              <a:ea typeface="+mn-ea"/>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800" b="0" i="0" u="none" strike="noStrike" kern="1200" cap="none" spc="0" normalizeH="0" baseline="0" noProof="0">
              <a:ln>
                <a:noFill/>
              </a:ln>
              <a:solidFill>
                <a:srgbClr val="002677"/>
              </a:solidFill>
              <a:effectLst/>
              <a:uLnTx/>
              <a:uFillTx/>
              <a:latin typeface="Arial"/>
              <a:ea typeface="+mn-ea"/>
              <a:cs typeface="Arial" panose="020B0604020202020204" pitchFamily="34" charset="0"/>
            </a:endParaRP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Prioritizing family time</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Shopping</a:t>
            </a:r>
            <a:endPar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endParaRP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Giving</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Volunteering </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Reading</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Gathering with friends or family</a:t>
            </a:r>
            <a:endPar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endParaRP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Creating memories</a:t>
            </a:r>
            <a:endPar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endParaRP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Resting and relaxing</a:t>
            </a:r>
            <a:endPar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endParaRP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Focusing on quality sleep</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Allowing a mindset of gratitude</a:t>
            </a:r>
            <a:endPar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endParaRP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Embracing positivity</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Practicing self-compassion</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Creating new traditions</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Deep breathing</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Meditating</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Performing random acts of kindness </a:t>
            </a:r>
            <a:endPar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endParaRP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Enjoying nature </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Engaging in a hobby</a:t>
            </a:r>
          </a:p>
        </p:txBody>
      </p:sp>
      <p:sp>
        <p:nvSpPr>
          <p:cNvPr id="16" name="Rectangle 15">
            <a:extLst>
              <a:ext uri="{FF2B5EF4-FFF2-40B4-BE49-F238E27FC236}">
                <a16:creationId xmlns:a16="http://schemas.microsoft.com/office/drawing/2014/main" id="{4D603928-F6C7-410C-3639-388D2AD1BEE6}"/>
              </a:ext>
            </a:extLst>
          </p:cNvPr>
          <p:cNvSpPr/>
          <p:nvPr/>
        </p:nvSpPr>
        <p:spPr>
          <a:xfrm>
            <a:off x="7985044" y="1471005"/>
            <a:ext cx="3396546" cy="46530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a:ea typeface="+mn-ea"/>
                <a:cs typeface="Arial" panose="020B0604020202020204" pitchFamily="34" charset="0"/>
              </a:rPr>
              <a:t>Nutrition and movement</a:t>
            </a:r>
            <a:br>
              <a:rPr kumimoji="0" lang="en-US" sz="1400" b="1" i="0" u="none" strike="noStrike" kern="1200" cap="none" spc="0" normalizeH="0" baseline="0" noProof="0">
                <a:ln>
                  <a:noFill/>
                </a:ln>
                <a:solidFill>
                  <a:srgbClr val="002677"/>
                </a:solidFill>
                <a:effectLst/>
                <a:uLnTx/>
                <a:uFillTx/>
                <a:latin typeface="Arial"/>
                <a:ea typeface="+mn-ea"/>
                <a:cs typeface="Arial" panose="020B0604020202020204" pitchFamily="34" charset="0"/>
              </a:rPr>
            </a:br>
            <a:r>
              <a:rPr kumimoji="0" lang="en-US" sz="1400" b="1" i="0" u="none" strike="noStrike" kern="1200" cap="none" spc="0" normalizeH="0" baseline="0" noProof="0">
                <a:ln>
                  <a:noFill/>
                </a:ln>
                <a:solidFill>
                  <a:srgbClr val="002677"/>
                </a:solidFill>
                <a:effectLst/>
                <a:uLnTx/>
                <a:uFillTx/>
                <a:latin typeface="Arial"/>
                <a:ea typeface="+mn-ea"/>
                <a:cs typeface="Arial" panose="020B0604020202020204" pitchFamily="34" charset="0"/>
              </a:rPr>
              <a:t>activity examples</a:t>
            </a:r>
            <a:endParaRPr kumimoji="0" lang="en-US" sz="1200" b="1" i="0" u="none" strike="noStrike" kern="1200" cap="none" spc="0" normalizeH="0" baseline="0" noProof="0">
              <a:ln>
                <a:noFill/>
              </a:ln>
              <a:solidFill>
                <a:srgbClr val="002677"/>
              </a:solidFill>
              <a:effectLst/>
              <a:uLnTx/>
              <a:uFillTx/>
              <a:latin typeface="Arial"/>
              <a:ea typeface="+mn-ea"/>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800" b="0" i="0" u="none" strike="noStrike" kern="1200" cap="none" spc="0" normalizeH="0" baseline="0" noProof="0">
              <a:ln>
                <a:noFill/>
              </a:ln>
              <a:solidFill>
                <a:srgbClr val="002677"/>
              </a:solidFill>
              <a:effectLst/>
              <a:uLnTx/>
              <a:uFillTx/>
              <a:latin typeface="Arial"/>
              <a:ea typeface="+mn-ea"/>
              <a:cs typeface="Arial" panose="020B0604020202020204" pitchFamily="34" charset="0"/>
            </a:endParaRP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Eating mindfully (paying attention to textures, flavors, and smell of food)</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Focusing on how movement makes you feel</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Reframing negative thoughts around food choices</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Maintaining adequate hydration</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Putting the scale away</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Prioritizing balanced meals and snacks</a:t>
            </a: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  </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Cooking together with a loved one</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Taking a holiday walk to view celebratory lights</a:t>
            </a:r>
            <a:endPar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endParaRP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Reflecting on where food has come from and who helped bring it to the table</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Ice skating</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Creating new traditions around food</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Noticing the cold, fresh air</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rPr>
              <a:t>Embracing joy</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Visiting a Christmas tree farm</a:t>
            </a:r>
          </a:p>
          <a:p>
            <a:pPr marL="182880" marR="0" lvl="0" indent="-18288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sym typeface="Symbol" panose="05050102010706020507" pitchFamily="18" charset="2"/>
              </a:rPr>
              <a:t>Dancing to a favorite playlist </a:t>
            </a:r>
            <a:endParaRPr kumimoji="0" lang="en-US" sz="1100" b="0" i="0" u="none" strike="noStrike" kern="1200" cap="none" spc="0" normalizeH="0" baseline="0" noProof="0">
              <a:ln>
                <a:noFill/>
              </a:ln>
              <a:solidFill>
                <a:srgbClr val="002677"/>
              </a:solidFill>
              <a:effectLst/>
              <a:uLnTx/>
              <a:uFillTx/>
              <a:latin typeface="Arial"/>
              <a:ea typeface="+mn-ea"/>
              <a:cs typeface="Arial" panose="020B0604020202020204" pitchFamily="34" charset="0"/>
            </a:endParaRPr>
          </a:p>
        </p:txBody>
      </p:sp>
      <p:sp>
        <p:nvSpPr>
          <p:cNvPr id="5" name="Slide Number Placeholder 2">
            <a:extLst>
              <a:ext uri="{FF2B5EF4-FFF2-40B4-BE49-F238E27FC236}">
                <a16:creationId xmlns:a16="http://schemas.microsoft.com/office/drawing/2014/main" id="{B8966B30-5D39-AE99-B5BD-8BD88D4C3109}"/>
              </a:ext>
            </a:extLst>
          </p:cNvPr>
          <p:cNvSpPr>
            <a:spLocks noGrp="1"/>
          </p:cNvSpPr>
          <p:nvPr>
            <p:ph type="sldNum" sz="quarter" idx="12"/>
          </p:nvPr>
        </p:nvSpPr>
        <p:spPr>
          <a:xfrm>
            <a:off x="11214331" y="6242305"/>
            <a:ext cx="470647" cy="374396"/>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677"/>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067"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695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B11E-17B7-6A65-35B5-627C8FBE3A89}"/>
              </a:ext>
            </a:extLst>
          </p:cNvPr>
          <p:cNvSpPr>
            <a:spLocks noGrp="1"/>
          </p:cNvSpPr>
          <p:nvPr>
            <p:ph type="title"/>
          </p:nvPr>
        </p:nvSpPr>
        <p:spPr/>
        <p:txBody>
          <a:bodyPr/>
          <a:lstStyle/>
          <a:p>
            <a:r>
              <a:rPr lang="en-US"/>
              <a:t>Additional resources</a:t>
            </a:r>
            <a:br>
              <a:rPr lang="en-US"/>
            </a:br>
            <a:r>
              <a:rPr lang="en-US" sz="2000" b="0">
                <a:latin typeface="+mn-lt"/>
              </a:rPr>
              <a:t>United at Work presentations</a:t>
            </a:r>
          </a:p>
        </p:txBody>
      </p:sp>
      <p:sp>
        <p:nvSpPr>
          <p:cNvPr id="3" name="Slide Number Placeholder 2">
            <a:extLst>
              <a:ext uri="{FF2B5EF4-FFF2-40B4-BE49-F238E27FC236}">
                <a16:creationId xmlns:a16="http://schemas.microsoft.com/office/drawing/2014/main" id="{F9F6C348-7E19-CB07-FE6E-FDF142BB900A}"/>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677"/>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067"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endParaRPr>
          </a:p>
        </p:txBody>
      </p:sp>
      <p:sp>
        <p:nvSpPr>
          <p:cNvPr id="15" name="Oval 14">
            <a:extLst>
              <a:ext uri="{FF2B5EF4-FFF2-40B4-BE49-F238E27FC236}">
                <a16:creationId xmlns:a16="http://schemas.microsoft.com/office/drawing/2014/main" id="{E2B683BF-DBE0-E3A4-0565-95368725857C}"/>
              </a:ext>
            </a:extLst>
          </p:cNvPr>
          <p:cNvSpPr/>
          <p:nvPr/>
        </p:nvSpPr>
        <p:spPr>
          <a:xfrm>
            <a:off x="996927" y="2953570"/>
            <a:ext cx="1599850" cy="159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Click images </a:t>
            </a:r>
            <a:br>
              <a:rPr kumimoji="0" lang="en-US" sz="1400" b="1" i="0" u="none" strike="noStrike" kern="1200" cap="none" spc="0" normalizeH="0" baseline="0" noProof="0">
                <a:ln>
                  <a:noFill/>
                </a:ln>
                <a:solidFill>
                  <a:srgbClr val="FFFFFF"/>
                </a:solidFill>
                <a:effectLst/>
                <a:uLnTx/>
                <a:uFillTx/>
                <a:latin typeface="Arial"/>
                <a:ea typeface="+mn-ea"/>
                <a:cs typeface="+mn-cs"/>
              </a:rPr>
            </a:br>
            <a:r>
              <a:rPr kumimoji="0" lang="en-US" sz="1400" b="1" i="0" u="none" strike="noStrike" kern="1200" cap="none" spc="0" normalizeH="0" baseline="0" noProof="0">
                <a:ln>
                  <a:noFill/>
                </a:ln>
                <a:solidFill>
                  <a:srgbClr val="FFFFFF"/>
                </a:solidFill>
                <a:effectLst/>
                <a:uLnTx/>
                <a:uFillTx/>
                <a:latin typeface="Arial"/>
                <a:ea typeface="+mn-ea"/>
                <a:cs typeface="+mn-cs"/>
              </a:rPr>
              <a:t>to watch presentation</a:t>
            </a:r>
          </a:p>
        </p:txBody>
      </p:sp>
      <p:pic>
        <p:nvPicPr>
          <p:cNvPr id="17" name="Picture 16">
            <a:hlinkClick r:id="rId3"/>
            <a:extLst>
              <a:ext uri="{FF2B5EF4-FFF2-40B4-BE49-F238E27FC236}">
                <a16:creationId xmlns:a16="http://schemas.microsoft.com/office/drawing/2014/main" id="{C0DBEE9A-A15B-8B74-9E36-28CC6896211B}"/>
              </a:ext>
            </a:extLst>
          </p:cNvPr>
          <p:cNvPicPr>
            <a:picLocks noChangeAspect="1"/>
          </p:cNvPicPr>
          <p:nvPr/>
        </p:nvPicPr>
        <p:blipFill>
          <a:blip r:embed="rId4"/>
          <a:stretch>
            <a:fillRect/>
          </a:stretch>
        </p:blipFill>
        <p:spPr>
          <a:xfrm>
            <a:off x="7162627" y="1431901"/>
            <a:ext cx="3999870" cy="2246840"/>
          </a:xfrm>
          <a:prstGeom prst="rect">
            <a:avLst/>
          </a:prstGeom>
          <a:ln w="6350">
            <a:solidFill>
              <a:schemeClr val="tx2"/>
            </a:solidFill>
          </a:ln>
          <a:effectLst>
            <a:outerShdw blurRad="50800" dist="38100" dir="2700000" algn="tl" rotWithShape="0">
              <a:prstClr val="black">
                <a:alpha val="40000"/>
              </a:prstClr>
            </a:outerShdw>
          </a:effectLst>
        </p:spPr>
      </p:pic>
      <p:pic>
        <p:nvPicPr>
          <p:cNvPr id="5" name="Picture 4">
            <a:hlinkClick r:id="rId5"/>
            <a:extLst>
              <a:ext uri="{FF2B5EF4-FFF2-40B4-BE49-F238E27FC236}">
                <a16:creationId xmlns:a16="http://schemas.microsoft.com/office/drawing/2014/main" id="{6A7B2EA0-3A84-3E17-1E4E-C1178A78A135}"/>
              </a:ext>
            </a:extLst>
          </p:cNvPr>
          <p:cNvPicPr>
            <a:picLocks noChangeAspect="1"/>
          </p:cNvPicPr>
          <p:nvPr/>
        </p:nvPicPr>
        <p:blipFill>
          <a:blip r:embed="rId6"/>
          <a:stretch>
            <a:fillRect/>
          </a:stretch>
        </p:blipFill>
        <p:spPr>
          <a:xfrm>
            <a:off x="2964012" y="1432366"/>
            <a:ext cx="3995928" cy="2245910"/>
          </a:xfrm>
          <a:prstGeom prst="rect">
            <a:avLst/>
          </a:prstGeom>
          <a:ln w="6350">
            <a:noFill/>
          </a:ln>
          <a:effectLst>
            <a:outerShdw blurRad="50800" dist="38100" dir="2700000" algn="tl" rotWithShape="0">
              <a:prstClr val="black">
                <a:alpha val="40000"/>
              </a:prstClr>
            </a:outerShdw>
          </a:effectLst>
        </p:spPr>
      </p:pic>
      <p:pic>
        <p:nvPicPr>
          <p:cNvPr id="7" name="Picture 6">
            <a:hlinkClick r:id="rId7"/>
            <a:extLst>
              <a:ext uri="{FF2B5EF4-FFF2-40B4-BE49-F238E27FC236}">
                <a16:creationId xmlns:a16="http://schemas.microsoft.com/office/drawing/2014/main" id="{87CC7BE4-67D3-35C4-4417-CC1FA9083D60}"/>
              </a:ext>
            </a:extLst>
          </p:cNvPr>
          <p:cNvPicPr>
            <a:picLocks noChangeAspect="1"/>
          </p:cNvPicPr>
          <p:nvPr/>
        </p:nvPicPr>
        <p:blipFill>
          <a:blip r:embed="rId8"/>
          <a:stretch>
            <a:fillRect/>
          </a:stretch>
        </p:blipFill>
        <p:spPr>
          <a:xfrm>
            <a:off x="2964012" y="3877938"/>
            <a:ext cx="3995928" cy="2210378"/>
          </a:xfrm>
          <a:prstGeom prst="rect">
            <a:avLst/>
          </a:prstGeom>
          <a:ln w="6350">
            <a:solidFill>
              <a:schemeClr val="tx2"/>
            </a:solidFill>
          </a:ln>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4DEBC716-3D81-8210-58D2-848AEE57232D}"/>
              </a:ext>
            </a:extLst>
          </p:cNvPr>
          <p:cNvPicPr>
            <a:picLocks noChangeAspect="1"/>
          </p:cNvPicPr>
          <p:nvPr/>
        </p:nvPicPr>
        <p:blipFill>
          <a:blip r:embed="rId10"/>
          <a:stretch>
            <a:fillRect/>
          </a:stretch>
        </p:blipFill>
        <p:spPr>
          <a:xfrm>
            <a:off x="7166569" y="3877937"/>
            <a:ext cx="3995928" cy="2210378"/>
          </a:xfrm>
          <a:prstGeom prst="rect">
            <a:avLst/>
          </a:prstGeom>
          <a:ln w="6350">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04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5 Theme">
  <a:themeElements>
    <a:clrScheme name="UHC Theme 2024">
      <a:dk1>
        <a:srgbClr val="002677"/>
      </a:dk1>
      <a:lt1>
        <a:srgbClr val="FFFFFF"/>
      </a:lt1>
      <a:dk2>
        <a:srgbClr val="595959"/>
      </a:dk2>
      <a:lt2>
        <a:srgbClr val="D9F6FA"/>
      </a:lt2>
      <a:accent1>
        <a:srgbClr val="002677"/>
      </a:accent1>
      <a:accent2>
        <a:srgbClr val="00BED5"/>
      </a:accent2>
      <a:accent3>
        <a:srgbClr val="99E5EE"/>
      </a:accent3>
      <a:accent4>
        <a:srgbClr val="F5B700"/>
      </a:accent4>
      <a:accent5>
        <a:srgbClr val="FBE299"/>
      </a:accent5>
      <a:accent6>
        <a:srgbClr val="FF612B"/>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25 Theme" id="{184C0664-70B5-4258-9B66-B422C3CFDE39}" vid="{396E72CE-E2D9-405B-9915-DC1F34A8B0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TotalTime>
  <Words>518</Words>
  <Application>Microsoft Office PowerPoint</Application>
  <PresentationFormat>Widescreen</PresentationFormat>
  <Paragraphs>83</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Georgia</vt:lpstr>
      <vt:lpstr>System Font Regular</vt:lpstr>
      <vt:lpstr>2025 Theme</vt:lpstr>
      <vt:lpstr>Maintain and Gain Challenge</vt:lpstr>
      <vt:lpstr>Maintain and Gain Challenge Activity examples</vt:lpstr>
      <vt:lpstr>Additional resources United at Work presentations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Hammel, Leah</dc:creator>
  <cp:lastModifiedBy>Hammel, Leah</cp:lastModifiedBy>
  <cp:revision>1</cp:revision>
  <dcterms:created xsi:type="dcterms:W3CDTF">2025-11-18T21:59:44Z</dcterms:created>
  <dcterms:modified xsi:type="dcterms:W3CDTF">2025-11-18T23:45:07Z</dcterms:modified>
</cp:coreProperties>
</file>